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7" r:id="rId4"/>
    <p:sldId id="257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C3C"/>
    <a:srgbClr val="3C4649"/>
    <a:srgbClr val="47B452"/>
    <a:srgbClr val="212121"/>
    <a:srgbClr val="3398DB"/>
    <a:srgbClr val="F39C12"/>
    <a:srgbClr val="FFD442"/>
    <a:srgbClr val="646464"/>
    <a:srgbClr val="356A95"/>
    <a:srgbClr val="9B5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797"/>
    <p:restoredTop sz="95588"/>
  </p:normalViewPr>
  <p:slideViewPr>
    <p:cSldViewPr snapToGrid="0" snapToObjects="1">
      <p:cViewPr varScale="1">
        <p:scale>
          <a:sx n="163" d="100"/>
          <a:sy n="163" d="100"/>
        </p:scale>
        <p:origin x="17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43E78-7496-4746-91C2-BB99948F1402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AFFC5-271D-3540-8257-5AD350462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39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AFFC5-271D-3540-8257-5AD350462A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95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AFFC5-271D-3540-8257-5AD350462A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41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TERMINAL TOGETHER AND EXPLAIN $ … bash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AFFC5-271D-3540-8257-5AD350462A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51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series of exercises we will help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Nelle write her THESIS about Great Pacific Garbage Patch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AFFC5-271D-3540-8257-5AD350462A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75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WORK </a:t>
            </a:r>
            <a:br>
              <a:rPr lang="en-US" dirty="0"/>
            </a:br>
            <a:r>
              <a:rPr lang="en-US" dirty="0"/>
              <a:t>TAB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AFFC5-271D-3540-8257-5AD350462A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07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51D8-0169-864B-B55B-CEC5AC8D3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7AA64-80B6-4344-AAB4-976063108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DC350-DE94-1D44-8AF2-E8D9D5615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08C6-0CB8-F941-9570-97AA77E73DE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E8664-52E5-D441-BF82-80320BA4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A055E-6886-3349-BF0F-7501493A7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BD7DA-64B0-894C-9240-590B6651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4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A2BA-A737-8D4F-9EF8-623D14A7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3FF23-C4D7-4A49-A017-6CCB1A6CB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6CAD0-982A-5A48-AC16-36E1C40E8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08C6-0CB8-F941-9570-97AA77E73DE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4B9FF-B769-C148-86EE-3FC831A5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3D8F8-9E3C-1F42-A6F0-3F23F757D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BD7DA-64B0-894C-9240-590B6651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57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6B4F70-BDA4-3B4E-8929-EE3298904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871BC-85F9-B146-A009-4D6B19127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0B6CD-C3B0-A048-A3C9-F1C45079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08C6-0CB8-F941-9570-97AA77E73DE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A5FC5-161E-614C-A5FD-27E392D9E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FF055-9397-EE43-8469-EA18477B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BD7DA-64B0-894C-9240-590B6651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8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AA95C-0BEF-CF4F-ABC7-F6AFFF20C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12174-A6C6-E14A-9FD1-67F23DA1F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7E654-7D04-C04F-85E1-C0B18549E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08C6-0CB8-F941-9570-97AA77E73DE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BE05C-AF96-B24A-8392-E441977B7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2F5AE-1D98-5244-8795-DD4DDDBB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BD7DA-64B0-894C-9240-590B6651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0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219D-5974-3C48-A440-AC2F0FDC8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67D29-402F-EB4D-8464-EDC2B45F0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36964-5FCD-AA4F-BB70-C7961DF04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08C6-0CB8-F941-9570-97AA77E73DE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6F4D9-AAED-DB4D-B755-E17E900F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D4C80-3D34-6744-A2C4-4E86EA36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BD7DA-64B0-894C-9240-590B6651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BC32-BDB9-4642-AA4E-129C4C77B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C29EE-54EC-D040-9CF1-AAFE0BEF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C384E-E5B5-D640-9E3E-4FE279197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6F8CB-CB00-AC45-B312-9819660DF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08C6-0CB8-F941-9570-97AA77E73DE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095AF-3903-6747-B983-4D5BCDFE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99FE9-392F-7443-BD90-885D9FCD8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BD7DA-64B0-894C-9240-590B6651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8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70D9-6AE0-2F4C-AED5-F0A28C1A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19235-57F6-E84B-AA9D-6FECC30C9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3ABAF-5E17-504C-93C0-5893F2DAD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C8587-50B9-BF4D-A3EA-047E77B9D2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F2364A-9783-E949-AAC7-DE8E4C2A5F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36E6C6-D78A-A84E-89F6-1DDF07BFF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08C6-0CB8-F941-9570-97AA77E73DE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7CECF9-FF7C-5546-9879-4602CB131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D72C13-B06E-BE44-AE70-1B9CE21AB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BD7DA-64B0-894C-9240-590B6651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37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2E8C-3F7A-6A43-A88D-9FFE46875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C1173-2861-A543-9931-F22927012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08C6-0CB8-F941-9570-97AA77E73DE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64C9DC-21BA-154D-8935-D068CA689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2C727-D578-7C4D-B057-35A9E4651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BD7DA-64B0-894C-9240-590B6651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08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BB800-25AC-8B45-8915-C295C4E44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08C6-0CB8-F941-9570-97AA77E73DE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2B4416-7504-A547-ABA6-189D4823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D071A-CFF3-9A46-9F56-9EE4DB3E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BD7DA-64B0-894C-9240-590B6651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0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9241-2963-EC45-BF01-0171D870E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00CF7-AD51-934C-98F3-F14CB6833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8729A-FBCA-8F42-8A09-E5EE76E0E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63178-A4D4-F84D-A860-A0BEA620E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08C6-0CB8-F941-9570-97AA77E73DE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FD96B-0E88-C946-A87C-47288EA0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00C6F-1EF3-DA4E-A0C1-F26BE0FF5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BD7DA-64B0-894C-9240-590B6651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88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2D4F-AA86-DB4F-8EDD-0EE5F4639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4EB7B8-14B7-614D-B9D5-3F5C82EFF1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3C838-561C-704E-AEA1-52DB943A0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1FEF5-2CF6-7B49-B1F8-9968E39C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08C6-0CB8-F941-9570-97AA77E73DE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19865-B488-A04E-9E63-F34D053D6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EAF56-E0E4-324C-A03A-96D22CB80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BD7DA-64B0-894C-9240-590B6651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70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17EA5-CD5C-4E49-A18B-CED14A9F4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BE65F-0D96-FA4F-8619-4E67A9563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50AD3-EB83-E241-9497-83837DFA9F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B08C6-0CB8-F941-9570-97AA77E73DE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04E2B-DE2D-7047-8A4A-2FA94B539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6BBD2-A726-D545-9577-06003B221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BD7DA-64B0-894C-9240-590B6651F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8F02954-31C7-744E-8562-8B18CD1A6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0401" y="4419428"/>
            <a:ext cx="6176036" cy="23530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rgbClr val="3C4649"/>
                </a:solidFill>
                <a:latin typeface="Helvetica" pitchFamily="2" charset="0"/>
                <a:cs typeface="Miriam" panose="020B0502050101010101" pitchFamily="34" charset="-79"/>
              </a:rPr>
              <a:t>Valentina Erastova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3C4649"/>
                </a:solidFill>
                <a:latin typeface="Helvetica" pitchFamily="2" charset="0"/>
                <a:cs typeface="Miriam" panose="020B0502050101010101" pitchFamily="34" charset="-79"/>
              </a:rPr>
              <a:t>Tonia </a:t>
            </a:r>
            <a:r>
              <a:rPr lang="en-US" dirty="0" err="1">
                <a:solidFill>
                  <a:srgbClr val="3C4649"/>
                </a:solidFill>
                <a:latin typeface="Helvetica" pitchFamily="2" charset="0"/>
                <a:cs typeface="Miriam" panose="020B0502050101010101" pitchFamily="34" charset="-79"/>
              </a:rPr>
              <a:t>Mey</a:t>
            </a:r>
            <a:endParaRPr lang="en-US" dirty="0">
              <a:solidFill>
                <a:srgbClr val="3C4649"/>
              </a:solidFill>
              <a:latin typeface="Helvetica" pitchFamily="2" charset="0"/>
              <a:cs typeface="Miriam" panose="020B0502050101010101" pitchFamily="34" charset="-79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3C4649"/>
                </a:solidFill>
                <a:latin typeface="Helvetica" pitchFamily="2" charset="0"/>
                <a:cs typeface="Miriam" panose="020B0502050101010101" pitchFamily="34" charset="-79"/>
              </a:rPr>
              <a:t>Claire Hobday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3C4649"/>
              </a:solidFill>
              <a:latin typeface="Helvetica" pitchFamily="2" charset="0"/>
              <a:cs typeface="Miriam" panose="020B0502050101010101" pitchFamily="34" charset="-79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>
                <a:solidFill>
                  <a:srgbClr val="3C4649"/>
                </a:solidFill>
                <a:latin typeface="Helvetica" pitchFamily="2" charset="0"/>
              </a:rPr>
              <a:t>Salome </a:t>
            </a:r>
            <a:r>
              <a:rPr lang="en-GB" dirty="0" err="1">
                <a:solidFill>
                  <a:srgbClr val="3C4649"/>
                </a:solidFill>
                <a:latin typeface="Helvetica" pitchFamily="2" charset="0"/>
              </a:rPr>
              <a:t>Llabres</a:t>
            </a:r>
            <a:r>
              <a:rPr lang="en-GB" dirty="0">
                <a:solidFill>
                  <a:srgbClr val="3C4649"/>
                </a:solidFill>
                <a:latin typeface="Helvetica" pitchFamily="2" charset="0"/>
              </a:rPr>
              <a:t>, Mario </a:t>
            </a:r>
            <a:r>
              <a:rPr lang="en-GB" dirty="0" err="1">
                <a:solidFill>
                  <a:srgbClr val="3C4649"/>
                </a:solidFill>
                <a:latin typeface="Helvetica" pitchFamily="2" charset="0"/>
              </a:rPr>
              <a:t>Antonioletti</a:t>
            </a:r>
            <a:r>
              <a:rPr lang="en-GB" dirty="0">
                <a:solidFill>
                  <a:srgbClr val="3C4649"/>
                </a:solidFill>
                <a:latin typeface="Helvetica" pitchFamily="2" charset="0"/>
              </a:rPr>
              <a:t>, </a:t>
            </a:r>
            <a:br>
              <a:rPr lang="en-GB" dirty="0">
                <a:solidFill>
                  <a:srgbClr val="3C4649"/>
                </a:solidFill>
                <a:latin typeface="Helvetica" pitchFamily="2" charset="0"/>
              </a:rPr>
            </a:br>
            <a:r>
              <a:rPr lang="en-GB" dirty="0">
                <a:solidFill>
                  <a:srgbClr val="3C4649"/>
                </a:solidFill>
                <a:latin typeface="Helvetica" pitchFamily="2" charset="0"/>
              </a:rPr>
              <a:t>David </a:t>
            </a:r>
            <a:r>
              <a:rPr lang="en-GB" dirty="0" err="1">
                <a:solidFill>
                  <a:srgbClr val="3C4649"/>
                </a:solidFill>
                <a:latin typeface="Helvetica" pitchFamily="2" charset="0"/>
              </a:rPr>
              <a:t>McKain</a:t>
            </a:r>
            <a:r>
              <a:rPr lang="en-GB" dirty="0">
                <a:solidFill>
                  <a:srgbClr val="3C4649"/>
                </a:solidFill>
                <a:latin typeface="Helvetica" pitchFamily="2" charset="0"/>
              </a:rPr>
              <a:t>, </a:t>
            </a:r>
            <a:r>
              <a:rPr lang="en-GB" dirty="0" err="1">
                <a:solidFill>
                  <a:srgbClr val="3C4649"/>
                </a:solidFill>
                <a:latin typeface="Helvetica" pitchFamily="2" charset="0"/>
              </a:rPr>
              <a:t>Jenke</a:t>
            </a:r>
            <a:r>
              <a:rPr lang="en-GB" dirty="0">
                <a:solidFill>
                  <a:srgbClr val="3C4649"/>
                </a:solidFill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3C4649"/>
                </a:solidFill>
                <a:latin typeface="Helvetica" pitchFamily="2" charset="0"/>
              </a:rPr>
              <a:t>Scheen</a:t>
            </a:r>
            <a:r>
              <a:rPr lang="en-GB" dirty="0">
                <a:solidFill>
                  <a:srgbClr val="3C4649"/>
                </a:solidFill>
                <a:latin typeface="Helvetica" pitchFamily="2" charset="0"/>
              </a:rPr>
              <a:t>, Sofia </a:t>
            </a:r>
            <a:r>
              <a:rPr lang="en-GB" dirty="0" err="1">
                <a:solidFill>
                  <a:srgbClr val="3C4649"/>
                </a:solidFill>
                <a:latin typeface="Helvetica" pitchFamily="2" charset="0"/>
              </a:rPr>
              <a:t>Bariami</a:t>
            </a:r>
            <a:endParaRPr lang="en-US" sz="2000" dirty="0">
              <a:solidFill>
                <a:srgbClr val="3C4649"/>
              </a:solidFill>
              <a:latin typeface="Helvetica" pitchFamily="2" charset="0"/>
              <a:cs typeface="Miriam" panose="020B0502050101010101" pitchFamily="34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B24BC-9907-7640-87D0-BF2A4EC3B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991" y="597350"/>
            <a:ext cx="7046121" cy="2965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3D895-8BFD-DC42-8186-6236F659BB54}"/>
              </a:ext>
            </a:extLst>
          </p:cNvPr>
          <p:cNvSpPr txBox="1"/>
          <p:nvPr/>
        </p:nvSpPr>
        <p:spPr>
          <a:xfrm>
            <a:off x="3640286" y="252324"/>
            <a:ext cx="5844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1" dirty="0">
                <a:ln w="57150">
                  <a:solidFill>
                    <a:srgbClr val="3C4649"/>
                  </a:solidFill>
                  <a:prstDash val="solid"/>
                </a:ln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INTRO 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6CCA3-CFAE-E743-BC68-5221B1B43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423"/>
          <a:stretch/>
        </p:blipFill>
        <p:spPr>
          <a:xfrm>
            <a:off x="95208" y="153967"/>
            <a:ext cx="1416765" cy="1295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794BA5-7188-E84D-B17B-DB24D75A4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1" y="6210959"/>
            <a:ext cx="2821109" cy="5705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8AB05B-318A-DB47-9FCB-33ADB3698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798" y="6154469"/>
            <a:ext cx="1962202" cy="7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03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023D0B-7F60-484B-A97F-0DBE31C9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304" y="1105486"/>
            <a:ext cx="8217877" cy="575251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E82F85-E5CB-3144-9DF2-0849CC6EE5C7}"/>
              </a:ext>
            </a:extLst>
          </p:cNvPr>
          <p:cNvSpPr txBox="1">
            <a:spLocks/>
          </p:cNvSpPr>
          <p:nvPr/>
        </p:nvSpPr>
        <p:spPr>
          <a:xfrm>
            <a:off x="838200" y="1541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3C4649"/>
                </a:solidFill>
                <a:latin typeface="Helvetica" pitchFamily="2" charset="0"/>
              </a:rPr>
              <a:t>Pipe lines with Filters</a:t>
            </a:r>
          </a:p>
        </p:txBody>
      </p:sp>
    </p:spTree>
    <p:extLst>
      <p:ext uri="{BB962C8B-B14F-4D97-AF65-F5344CB8AC3E}">
        <p14:creationId xmlns:p14="http://schemas.microsoft.com/office/powerpoint/2010/main" val="169462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B4556-6670-3E4F-BCCC-71A9DC788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608" y="4294046"/>
            <a:ext cx="3675001" cy="25639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E82F85-E5CB-3144-9DF2-0849CC6EE5C7}"/>
              </a:ext>
            </a:extLst>
          </p:cNvPr>
          <p:cNvSpPr txBox="1">
            <a:spLocks/>
          </p:cNvSpPr>
          <p:nvPr/>
        </p:nvSpPr>
        <p:spPr>
          <a:xfrm>
            <a:off x="838200" y="36530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3C4649"/>
                </a:solidFill>
                <a:latin typeface="Helvetica" pitchFamily="2" charset="0"/>
              </a:rPr>
              <a:t>Loops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D32D88-D819-564F-97C9-EA7D265FDECE}"/>
              </a:ext>
            </a:extLst>
          </p:cNvPr>
          <p:cNvSpPr/>
          <p:nvPr/>
        </p:nvSpPr>
        <p:spPr>
          <a:xfrm>
            <a:off x="1094349" y="495610"/>
            <a:ext cx="1744394" cy="1153551"/>
          </a:xfrm>
          <a:prstGeom prst="roundRect">
            <a:avLst>
              <a:gd name="adj" fmla="val 50000"/>
            </a:avLst>
          </a:prstGeom>
          <a:solidFill>
            <a:srgbClr val="E84C3C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START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BDE7455-78DA-3944-A537-ABB4FD366921}"/>
              </a:ext>
            </a:extLst>
          </p:cNvPr>
          <p:cNvSpPr/>
          <p:nvPr/>
        </p:nvSpPr>
        <p:spPr>
          <a:xfrm>
            <a:off x="1094349" y="5356549"/>
            <a:ext cx="1744394" cy="1153551"/>
          </a:xfrm>
          <a:prstGeom prst="roundRect">
            <a:avLst>
              <a:gd name="adj" fmla="val 50000"/>
            </a:avLst>
          </a:prstGeom>
          <a:solidFill>
            <a:srgbClr val="47B45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END</a:t>
            </a:r>
            <a:endParaRPr lang="en-US" dirty="0"/>
          </a:p>
        </p:txBody>
      </p:sp>
      <p:sp>
        <p:nvSpPr>
          <p:cNvPr id="11" name="Decision 10">
            <a:extLst>
              <a:ext uri="{FF2B5EF4-FFF2-40B4-BE49-F238E27FC236}">
                <a16:creationId xmlns:a16="http://schemas.microsoft.com/office/drawing/2014/main" id="{0B15A4DC-F343-9A47-AD34-49B1E70977AF}"/>
              </a:ext>
            </a:extLst>
          </p:cNvPr>
          <p:cNvSpPr/>
          <p:nvPr/>
        </p:nvSpPr>
        <p:spPr>
          <a:xfrm>
            <a:off x="953818" y="2187612"/>
            <a:ext cx="2025456" cy="1362606"/>
          </a:xfrm>
          <a:prstGeom prst="flowChartDecision">
            <a:avLst/>
          </a:prstGeom>
          <a:solidFill>
            <a:srgbClr val="F39C1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 input?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7D4A0F-A851-0F46-9A4F-D9C63EF9BF84}"/>
              </a:ext>
            </a:extLst>
          </p:cNvPr>
          <p:cNvSpPr/>
          <p:nvPr/>
        </p:nvSpPr>
        <p:spPr>
          <a:xfrm>
            <a:off x="838200" y="4037138"/>
            <a:ext cx="2256692" cy="970671"/>
          </a:xfrm>
          <a:prstGeom prst="rect">
            <a:avLst/>
          </a:prstGeom>
          <a:solidFill>
            <a:srgbClr val="3398DB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do</a:t>
            </a:r>
            <a:r>
              <a:rPr lang="en-US" sz="2400" dirty="0"/>
              <a:t> something…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010375-1234-DB4C-AAD0-58901056318A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1966546" y="1649161"/>
            <a:ext cx="0" cy="538451"/>
          </a:xfrm>
          <a:prstGeom prst="straightConnector1">
            <a:avLst/>
          </a:prstGeom>
          <a:ln w="38100">
            <a:solidFill>
              <a:srgbClr val="3C46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7C1EE4-418B-434B-9AB4-839E304F0C5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966546" y="3583824"/>
            <a:ext cx="0" cy="453314"/>
          </a:xfrm>
          <a:prstGeom prst="straightConnector1">
            <a:avLst/>
          </a:prstGeom>
          <a:ln w="38100">
            <a:solidFill>
              <a:srgbClr val="3C46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1641818-B8A5-7D46-A10F-A504FC5F385C}"/>
              </a:ext>
            </a:extLst>
          </p:cNvPr>
          <p:cNvCxnSpPr>
            <a:stCxn id="11" idx="3"/>
            <a:endCxn id="10" idx="3"/>
          </p:cNvCxnSpPr>
          <p:nvPr/>
        </p:nvCxnSpPr>
        <p:spPr>
          <a:xfrm flipH="1">
            <a:off x="2838743" y="2868915"/>
            <a:ext cx="140531" cy="3064410"/>
          </a:xfrm>
          <a:prstGeom prst="bentConnector3">
            <a:avLst>
              <a:gd name="adj1" fmla="val -162669"/>
            </a:avLst>
          </a:prstGeom>
          <a:ln w="38100">
            <a:solidFill>
              <a:srgbClr val="3C46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05FEB3-CDD0-5B4E-B582-7E2E1B1EDAE8}"/>
              </a:ext>
            </a:extLst>
          </p:cNvPr>
          <p:cNvCxnSpPr>
            <a:cxnSpLocks/>
          </p:cNvCxnSpPr>
          <p:nvPr/>
        </p:nvCxnSpPr>
        <p:spPr>
          <a:xfrm>
            <a:off x="655906" y="1881362"/>
            <a:ext cx="1310640" cy="0"/>
          </a:xfrm>
          <a:prstGeom prst="straightConnector1">
            <a:avLst/>
          </a:prstGeom>
          <a:ln w="38100">
            <a:solidFill>
              <a:srgbClr val="3C46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08A8897B-5F63-7A4E-833C-5BF680A1025B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655906" y="1881362"/>
            <a:ext cx="182295" cy="2641112"/>
          </a:xfrm>
          <a:prstGeom prst="bentConnector2">
            <a:avLst/>
          </a:prstGeom>
          <a:ln w="38100">
            <a:solidFill>
              <a:srgbClr val="3C4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087E972-017C-5243-999C-411C95595FF7}"/>
              </a:ext>
            </a:extLst>
          </p:cNvPr>
          <p:cNvSpPr txBox="1"/>
          <p:nvPr/>
        </p:nvSpPr>
        <p:spPr>
          <a:xfrm>
            <a:off x="2880729" y="2473833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3C4649"/>
                </a:solidFill>
              </a:rPr>
              <a:t>no</a:t>
            </a:r>
            <a:endParaRPr lang="en-US" b="1" i="1" dirty="0">
              <a:solidFill>
                <a:srgbClr val="3C4649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4D951A-27D5-CB40-AB9E-DE202B8ABA91}"/>
              </a:ext>
            </a:extLst>
          </p:cNvPr>
          <p:cNvSpPr txBox="1"/>
          <p:nvPr/>
        </p:nvSpPr>
        <p:spPr>
          <a:xfrm>
            <a:off x="1435341" y="3489940"/>
            <a:ext cx="536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3C4649"/>
                </a:solidFill>
              </a:rPr>
              <a:t>yes</a:t>
            </a:r>
            <a:endParaRPr lang="en-US" b="1" i="1" dirty="0">
              <a:solidFill>
                <a:srgbClr val="3C4649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3CAAAC-B540-3C40-AD5A-C1D2FBA33A5F}"/>
              </a:ext>
            </a:extLst>
          </p:cNvPr>
          <p:cNvGrpSpPr/>
          <p:nvPr/>
        </p:nvGrpSpPr>
        <p:grpSpPr>
          <a:xfrm>
            <a:off x="3362783" y="2201680"/>
            <a:ext cx="5396443" cy="3355059"/>
            <a:chOff x="3362783" y="2201680"/>
            <a:chExt cx="5396443" cy="3355059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E4A7FA81-F504-B347-A4D6-C7C785E7B3D1}"/>
                </a:ext>
              </a:extLst>
            </p:cNvPr>
            <p:cNvSpPr/>
            <p:nvPr/>
          </p:nvSpPr>
          <p:spPr>
            <a:xfrm>
              <a:off x="3362783" y="2201680"/>
              <a:ext cx="5396443" cy="3355059"/>
            </a:xfrm>
            <a:prstGeom prst="roundRect">
              <a:avLst>
                <a:gd name="adj" fmla="val 4088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rgbClr val="3C46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E08D8C8-AC21-9540-BDEF-580314F06479}"/>
                </a:ext>
              </a:extLst>
            </p:cNvPr>
            <p:cNvSpPr txBox="1"/>
            <p:nvPr/>
          </p:nvSpPr>
          <p:spPr>
            <a:xfrm>
              <a:off x="3450116" y="4084479"/>
              <a:ext cx="528542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C4649"/>
                  </a:solidFill>
                  <a:latin typeface="Miriam Fixed" panose="020B0509050101010101" pitchFamily="49" charset="-79"/>
                  <a:cs typeface="Miriam Fixed" panose="020B0509050101010101" pitchFamily="49" charset="-79"/>
                </a:rPr>
                <a:t>do</a:t>
              </a:r>
            </a:p>
            <a:p>
              <a:r>
                <a:rPr lang="en-US" b="1" dirty="0">
                  <a:solidFill>
                    <a:srgbClr val="3C4649"/>
                  </a:solidFill>
                  <a:latin typeface="Miriam Fixed" panose="020B0509050101010101" pitchFamily="49" charset="-79"/>
                  <a:cs typeface="Miriam Fixed" panose="020B0509050101010101" pitchFamily="49" charset="-79"/>
                </a:rPr>
                <a:t>   echo $filename</a:t>
              </a:r>
            </a:p>
            <a:p>
              <a:r>
                <a:rPr lang="en-US" b="1" dirty="0">
                  <a:solidFill>
                    <a:srgbClr val="3C4649"/>
                  </a:solidFill>
                  <a:latin typeface="Miriam Fixed" panose="020B0509050101010101" pitchFamily="49" charset="-79"/>
                  <a:cs typeface="Miriam Fixed" panose="020B0509050101010101" pitchFamily="49" charset="-79"/>
                </a:rPr>
                <a:t>   head –n 100 $filename | tail –n 20</a:t>
              </a:r>
            </a:p>
            <a:p>
              <a:r>
                <a:rPr lang="en-US" b="1" dirty="0">
                  <a:solidFill>
                    <a:srgbClr val="3C4649"/>
                  </a:solidFill>
                  <a:latin typeface="Miriam Fixed" panose="020B0509050101010101" pitchFamily="49" charset="-79"/>
                  <a:cs typeface="Miriam Fixed" panose="020B0509050101010101" pitchFamily="49" charset="-79"/>
                </a:rPr>
                <a:t>done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8739B7-B078-D042-8E40-7EB8B31F4061}"/>
                </a:ext>
              </a:extLst>
            </p:cNvPr>
            <p:cNvSpPr txBox="1"/>
            <p:nvPr/>
          </p:nvSpPr>
          <p:spPr>
            <a:xfrm>
              <a:off x="3438372" y="2528023"/>
              <a:ext cx="3079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3C4649"/>
                  </a:solidFill>
                  <a:latin typeface="Miriam Fixed" panose="020B0509050101010101" pitchFamily="49" charset="-79"/>
                  <a:cs typeface="Miriam Fixed" panose="020B0509050101010101" pitchFamily="49" charset="-79"/>
                </a:rPr>
                <a:t>for filename </a:t>
              </a:r>
              <a:r>
                <a:rPr lang="en-US" b="1" dirty="0">
                  <a:solidFill>
                    <a:srgbClr val="3C4649"/>
                  </a:solidFill>
                  <a:latin typeface="Miriam Fixed" panose="020B0509050101010101" pitchFamily="49" charset="-79"/>
                  <a:cs typeface="Miriam Fixed" panose="020B0509050101010101" pitchFamily="49" charset="-79"/>
                </a:rPr>
                <a:t>in *.</a:t>
              </a:r>
              <a:r>
                <a:rPr lang="en-US" b="1" dirty="0" err="1">
                  <a:solidFill>
                    <a:srgbClr val="3C4649"/>
                  </a:solidFill>
                  <a:latin typeface="Miriam Fixed" panose="020B0509050101010101" pitchFamily="49" charset="-79"/>
                  <a:cs typeface="Miriam Fixed" panose="020B0509050101010101" pitchFamily="49" charset="-79"/>
                </a:rPr>
                <a:t>dat</a:t>
              </a:r>
              <a:endParaRPr lang="en-US" b="1" dirty="0">
                <a:solidFill>
                  <a:srgbClr val="3C4649"/>
                </a:solidFill>
                <a:latin typeface="Miriam Fixed" panose="020B0509050101010101" pitchFamily="49" charset="-79"/>
                <a:cs typeface="Miriam Fixed" panose="020B0509050101010101" pitchFamily="49" charset="-79"/>
              </a:endParaRPr>
            </a:p>
          </p:txBody>
        </p: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2BABBC6B-5B17-0A41-8D26-10F527ADBFC8}"/>
              </a:ext>
            </a:extLst>
          </p:cNvPr>
          <p:cNvSpPr/>
          <p:nvPr/>
        </p:nvSpPr>
        <p:spPr>
          <a:xfrm>
            <a:off x="8780898" y="2020543"/>
            <a:ext cx="1126646" cy="1227320"/>
          </a:xfrm>
          <a:prstGeom prst="rightArrow">
            <a:avLst/>
          </a:prstGeom>
          <a:solidFill>
            <a:srgbClr val="3C46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51EE4F-5A53-5143-969A-442F9D05457F}"/>
              </a:ext>
            </a:extLst>
          </p:cNvPr>
          <p:cNvSpPr txBox="1"/>
          <p:nvPr/>
        </p:nvSpPr>
        <p:spPr>
          <a:xfrm>
            <a:off x="10731260" y="26051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44999D-84C8-3A4A-AC5E-852BC3251762}"/>
              </a:ext>
            </a:extLst>
          </p:cNvPr>
          <p:cNvSpPr txBox="1"/>
          <p:nvPr/>
        </p:nvSpPr>
        <p:spPr>
          <a:xfrm>
            <a:off x="10155462" y="2343567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3C4649"/>
                </a:solidFill>
                <a:latin typeface="Lucida Console" panose="020B0609040504020204" pitchFamily="49" charset="0"/>
              </a:rPr>
              <a:t>do-</a:t>
            </a:r>
            <a:r>
              <a:rPr lang="en-US" sz="2800" b="1" dirty="0" err="1">
                <a:solidFill>
                  <a:srgbClr val="3C4649"/>
                </a:solidFill>
                <a:latin typeface="Lucida Console" panose="020B0609040504020204" pitchFamily="49" charset="0"/>
              </a:rPr>
              <a:t>it.sh</a:t>
            </a:r>
            <a:endParaRPr lang="en-US" sz="2800" b="1" dirty="0">
              <a:solidFill>
                <a:srgbClr val="3C4649"/>
              </a:solidFill>
              <a:latin typeface="Lucida Console" panose="020B060904050402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6943E9-F8AF-D44A-A7DE-262F4AB3AAD8}"/>
              </a:ext>
            </a:extLst>
          </p:cNvPr>
          <p:cNvSpPr txBox="1"/>
          <p:nvPr/>
        </p:nvSpPr>
        <p:spPr>
          <a:xfrm>
            <a:off x="8576889" y="149244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E84C3C"/>
                </a:solidFill>
                <a:latin typeface="Helvetica" pitchFamily="2" charset="0"/>
              </a:rPr>
              <a:t>Save it for later!</a:t>
            </a:r>
          </a:p>
        </p:txBody>
      </p:sp>
    </p:spTree>
    <p:extLst>
      <p:ext uri="{BB962C8B-B14F-4D97-AF65-F5344CB8AC3E}">
        <p14:creationId xmlns:p14="http://schemas.microsoft.com/office/powerpoint/2010/main" val="324434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FE0B59-14C9-BA42-B978-583C8C183ED4}"/>
              </a:ext>
            </a:extLst>
          </p:cNvPr>
          <p:cNvSpPr txBox="1">
            <a:spLocks/>
          </p:cNvSpPr>
          <p:nvPr/>
        </p:nvSpPr>
        <p:spPr>
          <a:xfrm>
            <a:off x="100772" y="23672"/>
            <a:ext cx="10515600" cy="707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E84C3C"/>
                </a:solidFill>
                <a:latin typeface="Helvetica" pitchFamily="2" charset="0"/>
              </a:rPr>
              <a:t>more...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F8BB5-1B60-764F-B32F-B8EF1444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68" y="4853077"/>
            <a:ext cx="6688578" cy="195168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3F5C6B3-3F6A-6E43-A00F-DF9327D6FF7F}"/>
              </a:ext>
            </a:extLst>
          </p:cNvPr>
          <p:cNvGrpSpPr/>
          <p:nvPr/>
        </p:nvGrpSpPr>
        <p:grpSpPr>
          <a:xfrm>
            <a:off x="409050" y="1090177"/>
            <a:ext cx="11434859" cy="1408604"/>
            <a:chOff x="397565" y="819315"/>
            <a:chExt cx="11434859" cy="140860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60508D-6BB7-CA45-89A0-385D2BE61D56}"/>
                </a:ext>
              </a:extLst>
            </p:cNvPr>
            <p:cNvSpPr txBox="1"/>
            <p:nvPr/>
          </p:nvSpPr>
          <p:spPr>
            <a:xfrm>
              <a:off x="545105" y="1149853"/>
              <a:ext cx="926028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3C4649"/>
                  </a:solidFill>
                  <a:latin typeface="Segoe Print" panose="02000800000000000000" pitchFamily="2" charset="0"/>
                  <a:ea typeface="HGGothicE" panose="020B0909000000000000" pitchFamily="49" charset="-128"/>
                  <a:cs typeface="Tunga" panose="020B0502040204020203" pitchFamily="34" charset="0"/>
                </a:rPr>
                <a:t>Tomorrow, 27</a:t>
              </a:r>
              <a:r>
                <a:rPr lang="en-US" sz="2200" baseline="30000" dirty="0">
                  <a:solidFill>
                    <a:srgbClr val="3C4649"/>
                  </a:solidFill>
                  <a:latin typeface="Segoe Print" panose="02000800000000000000" pitchFamily="2" charset="0"/>
                  <a:ea typeface="HGGothicE" panose="020B0909000000000000" pitchFamily="49" charset="-128"/>
                  <a:cs typeface="Tunga" panose="020B0502040204020203" pitchFamily="34" charset="0"/>
                </a:rPr>
                <a:t>th</a:t>
              </a:r>
              <a:r>
                <a:rPr lang="en-US" sz="2200" dirty="0">
                  <a:solidFill>
                    <a:srgbClr val="3C4649"/>
                  </a:solidFill>
                  <a:latin typeface="Segoe Print" panose="02000800000000000000" pitchFamily="2" charset="0"/>
                  <a:ea typeface="HGGothicE" panose="020B0909000000000000" pitchFamily="49" charset="-128"/>
                  <a:cs typeface="Tunga" panose="020B0502040204020203" pitchFamily="34" charset="0"/>
                </a:rPr>
                <a:t> September, 9am – 5pm </a:t>
              </a:r>
            </a:p>
            <a:p>
              <a:r>
                <a:rPr lang="en-GB" sz="2200" dirty="0">
                  <a:solidFill>
                    <a:srgbClr val="3C4649"/>
                  </a:solidFill>
                  <a:latin typeface="Segoe Print" panose="02000800000000000000" pitchFamily="2" charset="0"/>
                  <a:ea typeface="HGGothicE" panose="020B0909000000000000" pitchFamily="49" charset="-128"/>
                  <a:cs typeface="Tunga" panose="020B0502040204020203" pitchFamily="34" charset="0"/>
                </a:rPr>
                <a:t>	       G.09 in Murchison House, KB</a:t>
              </a:r>
              <a:endParaRPr lang="en-US" sz="2200" dirty="0">
                <a:solidFill>
                  <a:srgbClr val="3C4649"/>
                </a:solidFill>
                <a:latin typeface="Segoe Print" panose="02000800000000000000" pitchFamily="2" charset="0"/>
                <a:ea typeface="HGGothicE" panose="020B0909000000000000" pitchFamily="49" charset="-128"/>
                <a:cs typeface="Tunga" panose="020B0502040204020203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5E2185-68C6-BE4A-892A-A65C3658EB8C}"/>
                </a:ext>
              </a:extLst>
            </p:cNvPr>
            <p:cNvGrpSpPr/>
            <p:nvPr/>
          </p:nvGrpSpPr>
          <p:grpSpPr>
            <a:xfrm>
              <a:off x="6783346" y="1083593"/>
              <a:ext cx="5049078" cy="1078066"/>
              <a:chOff x="5605670" y="1070341"/>
              <a:chExt cx="5049078" cy="107806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379E1BD-FEBF-324C-9FD9-EC6EE8E67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2571" y="1070341"/>
                <a:ext cx="3202177" cy="1078066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31078C-782D-364E-8FA5-C8848C33C5AA}"/>
                  </a:ext>
                </a:extLst>
              </p:cNvPr>
              <p:cNvSpPr txBox="1"/>
              <p:nvPr/>
            </p:nvSpPr>
            <p:spPr>
              <a:xfrm>
                <a:off x="5605670" y="1146642"/>
                <a:ext cx="219835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rgbClr val="646464"/>
                    </a:solidFill>
                    <a:latin typeface="Cooper Black" panose="0208090404030B020404" pitchFamily="18" charset="77"/>
                    <a:ea typeface="KaiTi" panose="02010609060101010101" pitchFamily="49" charset="-122"/>
                    <a:cs typeface="Forte" panose="020F0502020204030204" pitchFamily="34" charset="0"/>
                  </a:rPr>
                  <a:t>intro to</a:t>
                </a:r>
              </a:p>
            </p:txBody>
          </p:sp>
        </p:grp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E4FC3D1-8172-DD4F-8365-A7820EA99127}"/>
                </a:ext>
              </a:extLst>
            </p:cNvPr>
            <p:cNvSpPr/>
            <p:nvPr/>
          </p:nvSpPr>
          <p:spPr>
            <a:xfrm>
              <a:off x="397565" y="819315"/>
              <a:ext cx="11249330" cy="1408604"/>
            </a:xfrm>
            <a:custGeom>
              <a:avLst/>
              <a:gdLst>
                <a:gd name="connsiteX0" fmla="*/ 0 w 11249330"/>
                <a:gd name="connsiteY0" fmla="*/ 234772 h 1408604"/>
                <a:gd name="connsiteX1" fmla="*/ 234772 w 11249330"/>
                <a:gd name="connsiteY1" fmla="*/ 0 h 1408604"/>
                <a:gd name="connsiteX2" fmla="*/ 1124104 w 11249330"/>
                <a:gd name="connsiteY2" fmla="*/ 0 h 1408604"/>
                <a:gd name="connsiteX3" fmla="*/ 1690043 w 11249330"/>
                <a:gd name="connsiteY3" fmla="*/ 0 h 1408604"/>
                <a:gd name="connsiteX4" fmla="*/ 2148184 w 11249330"/>
                <a:gd name="connsiteY4" fmla="*/ 0 h 1408604"/>
                <a:gd name="connsiteX5" fmla="*/ 2929719 w 11249330"/>
                <a:gd name="connsiteY5" fmla="*/ 0 h 1408604"/>
                <a:gd name="connsiteX6" fmla="*/ 3495657 w 11249330"/>
                <a:gd name="connsiteY6" fmla="*/ 0 h 1408604"/>
                <a:gd name="connsiteX7" fmla="*/ 4384990 w 11249330"/>
                <a:gd name="connsiteY7" fmla="*/ 0 h 1408604"/>
                <a:gd name="connsiteX8" fmla="*/ 4843131 w 11249330"/>
                <a:gd name="connsiteY8" fmla="*/ 0 h 1408604"/>
                <a:gd name="connsiteX9" fmla="*/ 5732463 w 11249330"/>
                <a:gd name="connsiteY9" fmla="*/ 0 h 1408604"/>
                <a:gd name="connsiteX10" fmla="*/ 6082806 w 11249330"/>
                <a:gd name="connsiteY10" fmla="*/ 0 h 1408604"/>
                <a:gd name="connsiteX11" fmla="*/ 6756543 w 11249330"/>
                <a:gd name="connsiteY11" fmla="*/ 0 h 1408604"/>
                <a:gd name="connsiteX12" fmla="*/ 7430279 w 11249330"/>
                <a:gd name="connsiteY12" fmla="*/ 0 h 1408604"/>
                <a:gd name="connsiteX13" fmla="*/ 7996218 w 11249330"/>
                <a:gd name="connsiteY13" fmla="*/ 0 h 1408604"/>
                <a:gd name="connsiteX14" fmla="*/ 8885550 w 11249330"/>
                <a:gd name="connsiteY14" fmla="*/ 0 h 1408604"/>
                <a:gd name="connsiteX15" fmla="*/ 9774883 w 11249330"/>
                <a:gd name="connsiteY15" fmla="*/ 0 h 1408604"/>
                <a:gd name="connsiteX16" fmla="*/ 10233024 w 11249330"/>
                <a:gd name="connsiteY16" fmla="*/ 0 h 1408604"/>
                <a:gd name="connsiteX17" fmla="*/ 11014558 w 11249330"/>
                <a:gd name="connsiteY17" fmla="*/ 0 h 1408604"/>
                <a:gd name="connsiteX18" fmla="*/ 11249330 w 11249330"/>
                <a:gd name="connsiteY18" fmla="*/ 234772 h 1408604"/>
                <a:gd name="connsiteX19" fmla="*/ 11249330 w 11249330"/>
                <a:gd name="connsiteY19" fmla="*/ 713693 h 1408604"/>
                <a:gd name="connsiteX20" fmla="*/ 11249330 w 11249330"/>
                <a:gd name="connsiteY20" fmla="*/ 1173832 h 1408604"/>
                <a:gd name="connsiteX21" fmla="*/ 11014558 w 11249330"/>
                <a:gd name="connsiteY21" fmla="*/ 1408604 h 1408604"/>
                <a:gd name="connsiteX22" fmla="*/ 10448619 w 11249330"/>
                <a:gd name="connsiteY22" fmla="*/ 1408604 h 1408604"/>
                <a:gd name="connsiteX23" fmla="*/ 9774883 w 11249330"/>
                <a:gd name="connsiteY23" fmla="*/ 1408604 h 1408604"/>
                <a:gd name="connsiteX24" fmla="*/ 9424540 w 11249330"/>
                <a:gd name="connsiteY24" fmla="*/ 1408604 h 1408604"/>
                <a:gd name="connsiteX25" fmla="*/ 9074197 w 11249330"/>
                <a:gd name="connsiteY25" fmla="*/ 1408604 h 1408604"/>
                <a:gd name="connsiteX26" fmla="*/ 8400460 w 11249330"/>
                <a:gd name="connsiteY26" fmla="*/ 1408604 h 1408604"/>
                <a:gd name="connsiteX27" fmla="*/ 7942319 w 11249330"/>
                <a:gd name="connsiteY27" fmla="*/ 1408604 h 1408604"/>
                <a:gd name="connsiteX28" fmla="*/ 7160785 w 11249330"/>
                <a:gd name="connsiteY28" fmla="*/ 1408604 h 1408604"/>
                <a:gd name="connsiteX29" fmla="*/ 6702644 w 11249330"/>
                <a:gd name="connsiteY29" fmla="*/ 1408604 h 1408604"/>
                <a:gd name="connsiteX30" fmla="*/ 5921109 w 11249330"/>
                <a:gd name="connsiteY30" fmla="*/ 1408604 h 1408604"/>
                <a:gd name="connsiteX31" fmla="*/ 5570766 w 11249330"/>
                <a:gd name="connsiteY31" fmla="*/ 1408604 h 1408604"/>
                <a:gd name="connsiteX32" fmla="*/ 4789232 w 11249330"/>
                <a:gd name="connsiteY32" fmla="*/ 1408604 h 1408604"/>
                <a:gd name="connsiteX33" fmla="*/ 4331091 w 11249330"/>
                <a:gd name="connsiteY33" fmla="*/ 1408604 h 1408604"/>
                <a:gd name="connsiteX34" fmla="*/ 3980748 w 11249330"/>
                <a:gd name="connsiteY34" fmla="*/ 1408604 h 1408604"/>
                <a:gd name="connsiteX35" fmla="*/ 3522607 w 11249330"/>
                <a:gd name="connsiteY35" fmla="*/ 1408604 h 1408604"/>
                <a:gd name="connsiteX36" fmla="*/ 2741072 w 11249330"/>
                <a:gd name="connsiteY36" fmla="*/ 1408604 h 1408604"/>
                <a:gd name="connsiteX37" fmla="*/ 2282931 w 11249330"/>
                <a:gd name="connsiteY37" fmla="*/ 1408604 h 1408604"/>
                <a:gd name="connsiteX38" fmla="*/ 1932588 w 11249330"/>
                <a:gd name="connsiteY38" fmla="*/ 1408604 h 1408604"/>
                <a:gd name="connsiteX39" fmla="*/ 1474447 w 11249330"/>
                <a:gd name="connsiteY39" fmla="*/ 1408604 h 1408604"/>
                <a:gd name="connsiteX40" fmla="*/ 908509 w 11249330"/>
                <a:gd name="connsiteY40" fmla="*/ 1408604 h 1408604"/>
                <a:gd name="connsiteX41" fmla="*/ 234772 w 11249330"/>
                <a:gd name="connsiteY41" fmla="*/ 1408604 h 1408604"/>
                <a:gd name="connsiteX42" fmla="*/ 0 w 11249330"/>
                <a:gd name="connsiteY42" fmla="*/ 1173832 h 1408604"/>
                <a:gd name="connsiteX43" fmla="*/ 0 w 11249330"/>
                <a:gd name="connsiteY43" fmla="*/ 685521 h 1408604"/>
                <a:gd name="connsiteX44" fmla="*/ 0 w 11249330"/>
                <a:gd name="connsiteY44" fmla="*/ 234772 h 140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1249330" h="1408604" extrusionOk="0">
                  <a:moveTo>
                    <a:pt x="0" y="234772"/>
                  </a:moveTo>
                  <a:cubicBezTo>
                    <a:pt x="-15038" y="95835"/>
                    <a:pt x="96319" y="3300"/>
                    <a:pt x="234772" y="0"/>
                  </a:cubicBezTo>
                  <a:cubicBezTo>
                    <a:pt x="579314" y="24275"/>
                    <a:pt x="752352" y="-21878"/>
                    <a:pt x="1124104" y="0"/>
                  </a:cubicBezTo>
                  <a:cubicBezTo>
                    <a:pt x="1495856" y="21878"/>
                    <a:pt x="1562408" y="-13478"/>
                    <a:pt x="1690043" y="0"/>
                  </a:cubicBezTo>
                  <a:cubicBezTo>
                    <a:pt x="1817678" y="13478"/>
                    <a:pt x="2025792" y="-5291"/>
                    <a:pt x="2148184" y="0"/>
                  </a:cubicBezTo>
                  <a:cubicBezTo>
                    <a:pt x="2270576" y="5291"/>
                    <a:pt x="2637610" y="9632"/>
                    <a:pt x="2929719" y="0"/>
                  </a:cubicBezTo>
                  <a:cubicBezTo>
                    <a:pt x="3221828" y="-9632"/>
                    <a:pt x="3379738" y="-17198"/>
                    <a:pt x="3495657" y="0"/>
                  </a:cubicBezTo>
                  <a:cubicBezTo>
                    <a:pt x="3611576" y="17198"/>
                    <a:pt x="4064738" y="36519"/>
                    <a:pt x="4384990" y="0"/>
                  </a:cubicBezTo>
                  <a:cubicBezTo>
                    <a:pt x="4705242" y="-36519"/>
                    <a:pt x="4645157" y="16516"/>
                    <a:pt x="4843131" y="0"/>
                  </a:cubicBezTo>
                  <a:cubicBezTo>
                    <a:pt x="5041105" y="-16516"/>
                    <a:pt x="5526159" y="35990"/>
                    <a:pt x="5732463" y="0"/>
                  </a:cubicBezTo>
                  <a:cubicBezTo>
                    <a:pt x="5938767" y="-35990"/>
                    <a:pt x="5919070" y="17035"/>
                    <a:pt x="6082806" y="0"/>
                  </a:cubicBezTo>
                  <a:cubicBezTo>
                    <a:pt x="6246542" y="-17035"/>
                    <a:pt x="6554154" y="31247"/>
                    <a:pt x="6756543" y="0"/>
                  </a:cubicBezTo>
                  <a:cubicBezTo>
                    <a:pt x="6958932" y="-31247"/>
                    <a:pt x="7258787" y="27932"/>
                    <a:pt x="7430279" y="0"/>
                  </a:cubicBezTo>
                  <a:cubicBezTo>
                    <a:pt x="7601771" y="-27932"/>
                    <a:pt x="7793584" y="-2726"/>
                    <a:pt x="7996218" y="0"/>
                  </a:cubicBezTo>
                  <a:cubicBezTo>
                    <a:pt x="8198852" y="2726"/>
                    <a:pt x="8473482" y="18457"/>
                    <a:pt x="8885550" y="0"/>
                  </a:cubicBezTo>
                  <a:cubicBezTo>
                    <a:pt x="9297618" y="-18457"/>
                    <a:pt x="9369569" y="-16528"/>
                    <a:pt x="9774883" y="0"/>
                  </a:cubicBezTo>
                  <a:cubicBezTo>
                    <a:pt x="10180197" y="16528"/>
                    <a:pt x="10116567" y="-18987"/>
                    <a:pt x="10233024" y="0"/>
                  </a:cubicBezTo>
                  <a:cubicBezTo>
                    <a:pt x="10349481" y="18987"/>
                    <a:pt x="10668069" y="6577"/>
                    <a:pt x="11014558" y="0"/>
                  </a:cubicBezTo>
                  <a:cubicBezTo>
                    <a:pt x="11137397" y="-13906"/>
                    <a:pt x="11250391" y="90753"/>
                    <a:pt x="11249330" y="234772"/>
                  </a:cubicBezTo>
                  <a:cubicBezTo>
                    <a:pt x="11229205" y="386001"/>
                    <a:pt x="11260483" y="495967"/>
                    <a:pt x="11249330" y="713693"/>
                  </a:cubicBezTo>
                  <a:cubicBezTo>
                    <a:pt x="11238177" y="931419"/>
                    <a:pt x="11258372" y="970651"/>
                    <a:pt x="11249330" y="1173832"/>
                  </a:cubicBezTo>
                  <a:cubicBezTo>
                    <a:pt x="11252801" y="1301434"/>
                    <a:pt x="11134233" y="1424458"/>
                    <a:pt x="11014558" y="1408604"/>
                  </a:cubicBezTo>
                  <a:cubicBezTo>
                    <a:pt x="10762674" y="1436467"/>
                    <a:pt x="10648298" y="1415759"/>
                    <a:pt x="10448619" y="1408604"/>
                  </a:cubicBezTo>
                  <a:cubicBezTo>
                    <a:pt x="10248940" y="1401449"/>
                    <a:pt x="10028233" y="1402623"/>
                    <a:pt x="9774883" y="1408604"/>
                  </a:cubicBezTo>
                  <a:cubicBezTo>
                    <a:pt x="9521533" y="1414585"/>
                    <a:pt x="9585979" y="1425973"/>
                    <a:pt x="9424540" y="1408604"/>
                  </a:cubicBezTo>
                  <a:cubicBezTo>
                    <a:pt x="9263101" y="1391235"/>
                    <a:pt x="9168522" y="1424714"/>
                    <a:pt x="9074197" y="1408604"/>
                  </a:cubicBezTo>
                  <a:cubicBezTo>
                    <a:pt x="8979872" y="1392494"/>
                    <a:pt x="8639652" y="1380037"/>
                    <a:pt x="8400460" y="1408604"/>
                  </a:cubicBezTo>
                  <a:cubicBezTo>
                    <a:pt x="8161268" y="1437171"/>
                    <a:pt x="8165413" y="1416545"/>
                    <a:pt x="7942319" y="1408604"/>
                  </a:cubicBezTo>
                  <a:cubicBezTo>
                    <a:pt x="7719225" y="1400663"/>
                    <a:pt x="7482588" y="1410244"/>
                    <a:pt x="7160785" y="1408604"/>
                  </a:cubicBezTo>
                  <a:cubicBezTo>
                    <a:pt x="6838982" y="1406964"/>
                    <a:pt x="6796952" y="1417858"/>
                    <a:pt x="6702644" y="1408604"/>
                  </a:cubicBezTo>
                  <a:cubicBezTo>
                    <a:pt x="6608336" y="1399350"/>
                    <a:pt x="6079608" y="1410981"/>
                    <a:pt x="5921109" y="1408604"/>
                  </a:cubicBezTo>
                  <a:cubicBezTo>
                    <a:pt x="5762610" y="1406227"/>
                    <a:pt x="5663186" y="1414490"/>
                    <a:pt x="5570766" y="1408604"/>
                  </a:cubicBezTo>
                  <a:cubicBezTo>
                    <a:pt x="5478346" y="1402718"/>
                    <a:pt x="5159739" y="1409644"/>
                    <a:pt x="4789232" y="1408604"/>
                  </a:cubicBezTo>
                  <a:cubicBezTo>
                    <a:pt x="4418725" y="1407564"/>
                    <a:pt x="4512172" y="1422177"/>
                    <a:pt x="4331091" y="1408604"/>
                  </a:cubicBezTo>
                  <a:cubicBezTo>
                    <a:pt x="4150010" y="1395031"/>
                    <a:pt x="4128511" y="1402983"/>
                    <a:pt x="3980748" y="1408604"/>
                  </a:cubicBezTo>
                  <a:cubicBezTo>
                    <a:pt x="3832985" y="1414225"/>
                    <a:pt x="3743418" y="1395388"/>
                    <a:pt x="3522607" y="1408604"/>
                  </a:cubicBezTo>
                  <a:cubicBezTo>
                    <a:pt x="3301796" y="1421820"/>
                    <a:pt x="2995171" y="1430998"/>
                    <a:pt x="2741072" y="1408604"/>
                  </a:cubicBezTo>
                  <a:cubicBezTo>
                    <a:pt x="2486974" y="1386210"/>
                    <a:pt x="2429902" y="1391373"/>
                    <a:pt x="2282931" y="1408604"/>
                  </a:cubicBezTo>
                  <a:cubicBezTo>
                    <a:pt x="2135960" y="1425835"/>
                    <a:pt x="2088802" y="1400908"/>
                    <a:pt x="1932588" y="1408604"/>
                  </a:cubicBezTo>
                  <a:cubicBezTo>
                    <a:pt x="1776374" y="1416300"/>
                    <a:pt x="1680433" y="1407066"/>
                    <a:pt x="1474447" y="1408604"/>
                  </a:cubicBezTo>
                  <a:cubicBezTo>
                    <a:pt x="1268461" y="1410142"/>
                    <a:pt x="1083708" y="1405269"/>
                    <a:pt x="908509" y="1408604"/>
                  </a:cubicBezTo>
                  <a:cubicBezTo>
                    <a:pt x="733310" y="1411939"/>
                    <a:pt x="528686" y="1380817"/>
                    <a:pt x="234772" y="1408604"/>
                  </a:cubicBezTo>
                  <a:cubicBezTo>
                    <a:pt x="82115" y="1431432"/>
                    <a:pt x="18394" y="1307621"/>
                    <a:pt x="0" y="1173832"/>
                  </a:cubicBezTo>
                  <a:cubicBezTo>
                    <a:pt x="-17503" y="1072731"/>
                    <a:pt x="9763" y="824854"/>
                    <a:pt x="0" y="685521"/>
                  </a:cubicBezTo>
                  <a:cubicBezTo>
                    <a:pt x="-9763" y="546188"/>
                    <a:pt x="-12650" y="422302"/>
                    <a:pt x="0" y="234772"/>
                  </a:cubicBezTo>
                  <a:close/>
                </a:path>
              </a:pathLst>
            </a:custGeom>
            <a:noFill/>
            <a:ln w="57150">
              <a:solidFill>
                <a:srgbClr val="FFD442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AD4639-DE30-2742-B17D-0ED8CEE134E5}"/>
              </a:ext>
            </a:extLst>
          </p:cNvPr>
          <p:cNvGrpSpPr/>
          <p:nvPr/>
        </p:nvGrpSpPr>
        <p:grpSpPr>
          <a:xfrm>
            <a:off x="9605675" y="5038975"/>
            <a:ext cx="2031325" cy="1645013"/>
            <a:chOff x="8860445" y="5052389"/>
            <a:chExt cx="2031325" cy="164501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78377F-B571-8D4D-B91C-FCDAE3F4E1E9}"/>
                </a:ext>
              </a:extLst>
            </p:cNvPr>
            <p:cNvSpPr txBox="1"/>
            <p:nvPr/>
          </p:nvSpPr>
          <p:spPr>
            <a:xfrm>
              <a:off x="8860445" y="6297292"/>
              <a:ext cx="2031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u="sng" dirty="0" err="1">
                  <a:solidFill>
                    <a:srgbClr val="3C4649"/>
                  </a:solidFill>
                  <a:latin typeface="Lucida Console" panose="020B0609040504020204" pitchFamily="49" charset="0"/>
                </a:rPr>
                <a:t>erastova.xyz</a:t>
              </a:r>
              <a:endParaRPr lang="en-US" sz="2000" b="1" u="sng" dirty="0">
                <a:solidFill>
                  <a:srgbClr val="3C4649"/>
                </a:solidFill>
                <a:latin typeface="Lucida Console" panose="020B06090405040202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BD3536A-8F43-194E-8041-C0554F258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76185" y="5052389"/>
              <a:ext cx="1258417" cy="131151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6061185-82D2-D645-8C05-3A282D2BE1F6}"/>
              </a:ext>
            </a:extLst>
          </p:cNvPr>
          <p:cNvGrpSpPr/>
          <p:nvPr/>
        </p:nvGrpSpPr>
        <p:grpSpPr>
          <a:xfrm>
            <a:off x="-121920" y="2849093"/>
            <a:ext cx="12496800" cy="1408604"/>
            <a:chOff x="-121920" y="2803373"/>
            <a:chExt cx="12496800" cy="140860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E27823D-1BF0-0D4D-8B87-87C2602DA4C6}"/>
                </a:ext>
              </a:extLst>
            </p:cNvPr>
            <p:cNvSpPr/>
            <p:nvPr/>
          </p:nvSpPr>
          <p:spPr>
            <a:xfrm>
              <a:off x="-121920" y="2803373"/>
              <a:ext cx="12496800" cy="1408604"/>
            </a:xfrm>
            <a:prstGeom prst="rect">
              <a:avLst/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r>
                <a:rPr lang="en-GB" sz="1600" dirty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</a:t>
              </a:r>
            </a:p>
            <a:p>
              <a:r>
                <a:rPr lang="en-GB" sz="2800" b="1" dirty="0">
                  <a:ln w="3175">
                    <a:noFill/>
                  </a:ln>
                  <a:solidFill>
                    <a:schemeClr val="bg1"/>
                  </a:solidFill>
                  <a:latin typeface="Helvetica" pitchFamily="2" charset="0"/>
                  <a:cs typeface="Calibri" panose="020F0502020204030204" pitchFamily="34" charset="0"/>
                </a:rPr>
                <a:t>    Edinburgh Carpentries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ln w="3175">
                    <a:noFill/>
                  </a:ln>
                  <a:solidFill>
                    <a:schemeClr val="bg1"/>
                  </a:solidFill>
                  <a:latin typeface="Helvetica" pitchFamily="2" charset="0"/>
                  <a:cs typeface="Calibri" panose="020F0502020204030204" pitchFamily="34" charset="0"/>
                </a:rPr>
                <a:t>	    </a:t>
              </a:r>
              <a:r>
                <a:rPr lang="en-US" u="sng" dirty="0" err="1">
                  <a:ln w="3175">
                    <a:noFill/>
                  </a:ln>
                  <a:solidFill>
                    <a:schemeClr val="bg1"/>
                  </a:solidFill>
                  <a:latin typeface="Helvetica" pitchFamily="2" charset="0"/>
                  <a:cs typeface="Calibri" panose="020F0502020204030204" pitchFamily="34" charset="0"/>
                </a:rPr>
                <a:t>edcarp.github.io</a:t>
              </a:r>
              <a:endParaRPr lang="en-US" u="sng" dirty="0">
                <a:ln w="3175">
                  <a:noFill/>
                </a:ln>
                <a:solidFill>
                  <a:schemeClr val="bg1"/>
                </a:solidFill>
                <a:latin typeface="Helvetica" pitchFamily="2" charset="0"/>
                <a:cs typeface="Calibri" panose="020F0502020204030204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F8D25BF-39BF-184C-944B-7E5BB1CCD1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58" t="17285" b="10962"/>
            <a:stretch/>
          </p:blipFill>
          <p:spPr>
            <a:xfrm>
              <a:off x="4297679" y="3134592"/>
              <a:ext cx="7917005" cy="805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5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DE80378-D574-ED4B-8182-84F3FCC24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82"/>
          <a:stretch/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sp>
        <p:nvSpPr>
          <p:cNvPr id="20" name="Up Arrow Callout 19">
            <a:extLst>
              <a:ext uri="{FF2B5EF4-FFF2-40B4-BE49-F238E27FC236}">
                <a16:creationId xmlns:a16="http://schemas.microsoft.com/office/drawing/2014/main" id="{49573237-B377-464E-A2B1-E402FF8B4849}"/>
              </a:ext>
            </a:extLst>
          </p:cNvPr>
          <p:cNvSpPr/>
          <p:nvPr/>
        </p:nvSpPr>
        <p:spPr>
          <a:xfrm>
            <a:off x="967740" y="222042"/>
            <a:ext cx="10256520" cy="1287026"/>
          </a:xfrm>
          <a:prstGeom prst="upArrowCallout">
            <a:avLst>
              <a:gd name="adj1" fmla="val 24057"/>
              <a:gd name="adj2" fmla="val 26897"/>
              <a:gd name="adj3" fmla="val 29741"/>
              <a:gd name="adj4" fmla="val 40356"/>
            </a:avLst>
          </a:prstGeom>
          <a:solidFill>
            <a:srgbClr val="3398DB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https://</a:t>
            </a:r>
            <a:r>
              <a:rPr lang="en-US" sz="3200" dirty="0" err="1">
                <a:solidFill>
                  <a:schemeClr val="bg1"/>
                </a:solidFill>
              </a:rPr>
              <a:t>edcarp.github.io</a:t>
            </a:r>
            <a:r>
              <a:rPr lang="en-US" sz="3200" dirty="0">
                <a:solidFill>
                  <a:schemeClr val="bg1"/>
                </a:solidFill>
              </a:rPr>
              <a:t>/2019-09-26-edinburgh-swc/</a:t>
            </a:r>
          </a:p>
        </p:txBody>
      </p:sp>
    </p:spTree>
    <p:extLst>
      <p:ext uri="{BB962C8B-B14F-4D97-AF65-F5344CB8AC3E}">
        <p14:creationId xmlns:p14="http://schemas.microsoft.com/office/powerpoint/2010/main" val="136892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1B6C5D-B3CC-2E4E-BEB6-FA76DB33C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40" y="286814"/>
            <a:ext cx="8933680" cy="5711028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6EFF046-9DBA-574F-B2C3-C86A0B82A09A}"/>
              </a:ext>
            </a:extLst>
          </p:cNvPr>
          <p:cNvSpPr/>
          <p:nvPr/>
        </p:nvSpPr>
        <p:spPr>
          <a:xfrm>
            <a:off x="6906760" y="2019300"/>
            <a:ext cx="4843280" cy="3362960"/>
          </a:xfrm>
          <a:prstGeom prst="roundRect">
            <a:avLst>
              <a:gd name="adj" fmla="val 8658"/>
            </a:avLst>
          </a:prstGeom>
          <a:solidFill>
            <a:srgbClr val="3398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Helvetica" pitchFamily="2" charset="0"/>
              </a:rPr>
              <a:t>SYLLABUS</a:t>
            </a:r>
          </a:p>
          <a:p>
            <a:pPr algn="ctr"/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itchFamily="2" charset="0"/>
              </a:rPr>
              <a:t>Files and Directories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itchFamily="2" charset="0"/>
              </a:rPr>
              <a:t>History and Tab Completion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itchFamily="2" charset="0"/>
              </a:rPr>
              <a:t>Pipes and Redirection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itchFamily="2" charset="0"/>
              </a:rPr>
              <a:t>Looping Over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itchFamily="2" charset="0"/>
              </a:rPr>
              <a:t>Creating and Running Shell 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itchFamily="2" charset="0"/>
              </a:rPr>
              <a:t>Finding Things</a:t>
            </a:r>
          </a:p>
          <a:p>
            <a:pPr algn="ctr"/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93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83F1-4D90-4F41-8B3B-392A697C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98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3C4649"/>
                </a:solidFill>
                <a:latin typeface="Helvetica" pitchFamily="2" charset="0"/>
              </a:rPr>
              <a:t>SHELL - </a:t>
            </a:r>
            <a:r>
              <a:rPr lang="en-US" sz="6000" b="1" dirty="0">
                <a:solidFill>
                  <a:srgbClr val="3C4649"/>
                </a:solidFill>
                <a:latin typeface="Helvetica" pitchFamily="2" charset="0"/>
              </a:rPr>
              <a:t>🤔</a:t>
            </a:r>
            <a:r>
              <a:rPr lang="en-US" b="1" dirty="0">
                <a:solidFill>
                  <a:srgbClr val="3C4649"/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84A42-C21D-C845-B435-9E3B5AB50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444" y="1497504"/>
            <a:ext cx="10748356" cy="515651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Helvetica" pitchFamily="2" charset="0"/>
              </a:rPr>
              <a:t>WHAT?</a:t>
            </a:r>
          </a:p>
          <a:p>
            <a:r>
              <a:rPr lang="en-US" dirty="0">
                <a:latin typeface="Helvetica" pitchFamily="2" charset="0"/>
              </a:rPr>
              <a:t>Command line interface between YOU and UNIX (&amp; its friends)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b="1" dirty="0">
                <a:latin typeface="Helvetica" pitchFamily="2" charset="0"/>
              </a:rPr>
              <a:t>WHY?</a:t>
            </a:r>
          </a:p>
          <a:p>
            <a:r>
              <a:rPr lang="en-US" dirty="0">
                <a:latin typeface="Helvetica" pitchFamily="2" charset="0"/>
              </a:rPr>
              <a:t>Introduce some fundamental ideas of using computers </a:t>
            </a: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							</a:t>
            </a:r>
            <a:r>
              <a:rPr lang="en-US" i="1" dirty="0">
                <a:solidFill>
                  <a:srgbClr val="3C4649"/>
                </a:solidFill>
                <a:latin typeface="Helvetica" pitchFamily="2" charset="0"/>
              </a:rPr>
              <a:t>repetitive tasks be gone!</a:t>
            </a:r>
          </a:p>
          <a:p>
            <a:r>
              <a:rPr lang="en-US" dirty="0">
                <a:latin typeface="Helvetica" pitchFamily="2" charset="0"/>
              </a:rPr>
              <a:t>Things depend on it – supercomputers, installing programs, …</a:t>
            </a:r>
          </a:p>
          <a:p>
            <a:r>
              <a:rPr lang="en-US" dirty="0">
                <a:latin typeface="Helvetica" pitchFamily="2" charset="0"/>
              </a:rPr>
              <a:t>Gives you access to tools/resources </a:t>
            </a:r>
            <a:r>
              <a:rPr lang="en-US" sz="3200" dirty="0">
                <a:latin typeface="Helvetica" pitchFamily="2" charset="0"/>
              </a:rPr>
              <a:t>😃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59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403AE-ECF0-C541-9E87-0CB011D8E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swcarpentry.github.io</a:t>
            </a:r>
            <a:r>
              <a:rPr lang="en-US" dirty="0"/>
              <a:t>/shell-novice/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16777-BC05-6B49-82B7-8E584A15A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3610" cy="7909560"/>
          </a:xfrm>
          <a:prstGeom prst="rect">
            <a:avLst/>
          </a:prstGeom>
        </p:spPr>
      </p:pic>
      <p:sp>
        <p:nvSpPr>
          <p:cNvPr id="5" name="Up Arrow Callout 4">
            <a:extLst>
              <a:ext uri="{FF2B5EF4-FFF2-40B4-BE49-F238E27FC236}">
                <a16:creationId xmlns:a16="http://schemas.microsoft.com/office/drawing/2014/main" id="{E4DDA990-03F0-9644-9A87-B2D57D95607C}"/>
              </a:ext>
            </a:extLst>
          </p:cNvPr>
          <p:cNvSpPr/>
          <p:nvPr/>
        </p:nvSpPr>
        <p:spPr>
          <a:xfrm>
            <a:off x="2312670" y="269300"/>
            <a:ext cx="7566660" cy="904180"/>
          </a:xfrm>
          <a:prstGeom prst="upArrowCallout">
            <a:avLst>
              <a:gd name="adj1" fmla="val 42721"/>
              <a:gd name="adj2" fmla="val 34604"/>
              <a:gd name="adj3" fmla="val 27931"/>
              <a:gd name="adj4" fmla="val 54803"/>
            </a:avLst>
          </a:prstGeom>
          <a:solidFill>
            <a:srgbClr val="3398DB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https://</a:t>
            </a:r>
            <a:r>
              <a:rPr lang="en-US" sz="3200" dirty="0" err="1">
                <a:solidFill>
                  <a:schemeClr val="bg1"/>
                </a:solidFill>
              </a:rPr>
              <a:t>swcarpentry.github.io</a:t>
            </a:r>
            <a:r>
              <a:rPr lang="en-US" sz="3200" dirty="0">
                <a:solidFill>
                  <a:schemeClr val="bg1"/>
                </a:solidFill>
              </a:rPr>
              <a:t>/shell-novice/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353E9BF-A2F6-CF43-ADEC-69861AA6D4FC}"/>
              </a:ext>
            </a:extLst>
          </p:cNvPr>
          <p:cNvSpPr/>
          <p:nvPr/>
        </p:nvSpPr>
        <p:spPr>
          <a:xfrm>
            <a:off x="838200" y="4986068"/>
            <a:ext cx="1339970" cy="759124"/>
          </a:xfrm>
          <a:prstGeom prst="rightArrow">
            <a:avLst/>
          </a:prstGeom>
          <a:solidFill>
            <a:srgbClr val="E8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1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F7ED83-D70B-2C42-9A82-0C4F7920C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7"/>
          <a:stretch/>
        </p:blipFill>
        <p:spPr>
          <a:xfrm>
            <a:off x="-91440" y="-487681"/>
            <a:ext cx="12283440" cy="7554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F7678F-ECF7-6847-9CEA-94B27A587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2" t="4428" r="10954" b="648"/>
          <a:stretch/>
        </p:blipFill>
        <p:spPr>
          <a:xfrm>
            <a:off x="-15240" y="0"/>
            <a:ext cx="7019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3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5832D8A-46BB-004A-8951-42D5734C6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6726" y="693297"/>
            <a:ext cx="6116198" cy="557080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6AF6117-8883-2B45-8C90-21A94ECAE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0272" y="710551"/>
            <a:ext cx="6077241" cy="32334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8B6441-2BC3-1F40-9731-E6BFED6C5EFB}"/>
              </a:ext>
            </a:extLst>
          </p:cNvPr>
          <p:cNvSpPr/>
          <p:nvPr/>
        </p:nvSpPr>
        <p:spPr>
          <a:xfrm>
            <a:off x="721325" y="386861"/>
            <a:ext cx="1542599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dirty="0"/>
              <a:t>👩🏼‍🦰</a:t>
            </a:r>
            <a:endParaRPr lang="en-US" sz="8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A32BC-7296-344C-9615-B87FF8ED1D25}"/>
              </a:ext>
            </a:extLst>
          </p:cNvPr>
          <p:cNvSpPr txBox="1"/>
          <p:nvPr/>
        </p:nvSpPr>
        <p:spPr>
          <a:xfrm>
            <a:off x="844946" y="1903786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nelle</a:t>
            </a:r>
            <a:endParaRPr lang="en-US" sz="3200" b="1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FEB68-8B84-384E-9E1C-C21568CFD07B}"/>
              </a:ext>
            </a:extLst>
          </p:cNvPr>
          <p:cNvSpPr txBox="1"/>
          <p:nvPr/>
        </p:nvSpPr>
        <p:spPr>
          <a:xfrm>
            <a:off x="4677022" y="94474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nelle’s</a:t>
            </a:r>
            <a:r>
              <a:rPr lang="en-US" sz="3200" b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computer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9E31F8-C46F-904B-AE50-ED37D2037415}"/>
              </a:ext>
            </a:extLst>
          </p:cNvPr>
          <p:cNvGrpSpPr/>
          <p:nvPr/>
        </p:nvGrpSpPr>
        <p:grpSpPr>
          <a:xfrm>
            <a:off x="10012680" y="4853523"/>
            <a:ext cx="1803756" cy="1379637"/>
            <a:chOff x="10012680" y="4853523"/>
            <a:chExt cx="1803756" cy="1379637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6681AB2D-DAD2-BC43-BC85-67CF9774DC2C}"/>
                </a:ext>
              </a:extLst>
            </p:cNvPr>
            <p:cNvSpPr/>
            <p:nvPr/>
          </p:nvSpPr>
          <p:spPr>
            <a:xfrm rot="10800000">
              <a:off x="10012680" y="5684520"/>
              <a:ext cx="1524000" cy="548640"/>
            </a:xfrm>
            <a:prstGeom prst="rightArrow">
              <a:avLst/>
            </a:prstGeom>
            <a:solidFill>
              <a:srgbClr val="E84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9D6B92C-7563-9B4E-8B63-206F7D219C01}"/>
                </a:ext>
              </a:extLst>
            </p:cNvPr>
            <p:cNvSpPr/>
            <p:nvPr/>
          </p:nvSpPr>
          <p:spPr>
            <a:xfrm>
              <a:off x="10157007" y="4853523"/>
              <a:ext cx="165942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err="1">
                  <a:latin typeface="Miriam Fixed" panose="020B0509050101010101" pitchFamily="49" charset="-79"/>
                  <a:cs typeface="Miriam Fixed" panose="020B0509050101010101" pitchFamily="49" charset="-79"/>
                </a:rPr>
                <a:t>nelle’s</a:t>
              </a:r>
              <a:r>
                <a:rPr lang="en-US" sz="2400" b="1" dirty="0">
                  <a:latin typeface="Miriam Fixed" panose="020B0509050101010101" pitchFamily="49" charset="-79"/>
                  <a:cs typeface="Miriam Fixed" panose="020B0509050101010101" pitchFamily="49" charset="-79"/>
                </a:rPr>
                <a:t> </a:t>
              </a:r>
            </a:p>
            <a:p>
              <a:r>
                <a:rPr lang="en-US" sz="2400" b="1" dirty="0">
                  <a:latin typeface="Miriam Fixed" panose="020B0509050101010101" pitchFamily="49" charset="-79"/>
                  <a:cs typeface="Miriam Fixed" panose="020B0509050101010101" pitchFamily="49" charset="-79"/>
                </a:rPr>
                <a:t>folder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1A12B1-2D31-BE45-85DF-B8A867F38E38}"/>
              </a:ext>
            </a:extLst>
          </p:cNvPr>
          <p:cNvGrpSpPr/>
          <p:nvPr/>
        </p:nvGrpSpPr>
        <p:grpSpPr>
          <a:xfrm>
            <a:off x="231236" y="4609092"/>
            <a:ext cx="3961202" cy="2174967"/>
            <a:chOff x="231236" y="4609092"/>
            <a:chExt cx="3961202" cy="2174967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14E9607-1AC7-934C-85E2-D0B29EBCDC92}"/>
                </a:ext>
              </a:extLst>
            </p:cNvPr>
            <p:cNvSpPr/>
            <p:nvPr/>
          </p:nvSpPr>
          <p:spPr>
            <a:xfrm>
              <a:off x="231236" y="4609092"/>
              <a:ext cx="3961202" cy="2174967"/>
            </a:xfrm>
            <a:prstGeom prst="roundRect">
              <a:avLst>
                <a:gd name="adj" fmla="val 4088"/>
              </a:avLst>
            </a:prstGeom>
            <a:solidFill>
              <a:srgbClr val="3C4649"/>
            </a:solidFill>
            <a:ln>
              <a:solidFill>
                <a:srgbClr val="3C46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C4649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A80769-FFF5-8942-AB87-DD748144A7BE}"/>
                </a:ext>
              </a:extLst>
            </p:cNvPr>
            <p:cNvSpPr/>
            <p:nvPr/>
          </p:nvSpPr>
          <p:spPr>
            <a:xfrm>
              <a:off x="375564" y="4865578"/>
              <a:ext cx="1114408" cy="5857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400" b="1" dirty="0">
                  <a:solidFill>
                    <a:srgbClr val="47B452"/>
                  </a:solidFill>
                  <a:latin typeface="Lucida Console" panose="020B0609040504020204" pitchFamily="49" charset="0"/>
                </a:rPr>
                <a:t>$ </a:t>
              </a:r>
              <a:r>
                <a:rPr lang="en-GB" sz="2400" b="1" dirty="0" err="1">
                  <a:solidFill>
                    <a:srgbClr val="47B452"/>
                  </a:solidFill>
                  <a:latin typeface="Lucida Console" panose="020B0609040504020204" pitchFamily="49" charset="0"/>
                </a:rPr>
                <a:t>pwd</a:t>
              </a:r>
              <a:endParaRPr lang="en-GB" sz="2400" b="1" dirty="0">
                <a:solidFill>
                  <a:srgbClr val="47B452"/>
                </a:solidFill>
                <a:latin typeface="Lucida Console" panose="020B0609040504020204" pitchFamily="49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DCED51F-526B-8748-BCF0-AD56321A9E50}"/>
              </a:ext>
            </a:extLst>
          </p:cNvPr>
          <p:cNvSpPr/>
          <p:nvPr/>
        </p:nvSpPr>
        <p:spPr>
          <a:xfrm>
            <a:off x="474309" y="5558730"/>
            <a:ext cx="2416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47B452"/>
                </a:solidFill>
                <a:latin typeface="Lucida Console" panose="020B0609040504020204" pitchFamily="49" charset="0"/>
              </a:rPr>
              <a:t>/Users/</a:t>
            </a:r>
            <a:r>
              <a:rPr lang="en-GB" sz="2400" b="1" dirty="0" err="1">
                <a:solidFill>
                  <a:srgbClr val="47B452"/>
                </a:solidFill>
                <a:latin typeface="Lucida Console" panose="020B0609040504020204" pitchFamily="49" charset="0"/>
              </a:rPr>
              <a:t>nelle</a:t>
            </a:r>
            <a:endParaRPr lang="en-US" sz="2400" b="1" dirty="0">
              <a:solidFill>
                <a:srgbClr val="47B45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12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D41044-BE16-D342-8AFC-56798D239FF4}"/>
              </a:ext>
            </a:extLst>
          </p:cNvPr>
          <p:cNvSpPr/>
          <p:nvPr/>
        </p:nvSpPr>
        <p:spPr>
          <a:xfrm>
            <a:off x="838200" y="1690688"/>
            <a:ext cx="972546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Helvetica" pitchFamily="2" charset="0"/>
              <a:buChar char="-"/>
            </a:pPr>
            <a:r>
              <a:rPr lang="en-GB" sz="2800" b="1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spaces</a:t>
            </a:r>
            <a:r>
              <a:rPr lang="en-GB" sz="2800" b="1" dirty="0">
                <a:solidFill>
                  <a:srgbClr val="FF0000"/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GB" sz="3600" b="1" dirty="0">
                <a:solidFill>
                  <a:srgbClr val="FF0000"/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😖</a:t>
            </a:r>
            <a:r>
              <a:rPr lang="en-GB" sz="2800" b="1" dirty="0">
                <a:solidFill>
                  <a:srgbClr val="FF0000"/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800" b="1" dirty="0">
                <a:latin typeface="Miriam Fixed" panose="020B0509050101010101" pitchFamily="49" charset="-79"/>
                <a:ea typeface="Times New Roman" panose="02020603050405020304" pitchFamily="18" charset="0"/>
                <a:cs typeface="Miriam Fixed" panose="020B0509050101010101" pitchFamily="49" charset="-79"/>
              </a:rPr>
              <a:t>north pacific gyre</a:t>
            </a:r>
          </a:p>
          <a:p>
            <a:pPr marL="457200">
              <a:spcAft>
                <a:spcPts val="0"/>
              </a:spcAft>
            </a:pPr>
            <a:r>
              <a:rPr lang="en-GB" sz="2800" b="1" dirty="0">
                <a:latin typeface="Miriam Fixed" panose="020B0509050101010101" pitchFamily="49" charset="-79"/>
                <a:ea typeface="Times New Roman" panose="02020603050405020304" pitchFamily="18" charset="0"/>
                <a:cs typeface="Miriam Fixed" panose="020B0509050101010101" pitchFamily="49" charset="-79"/>
              </a:rPr>
              <a:t>					</a:t>
            </a:r>
            <a:r>
              <a:rPr lang="en-GB" sz="3600" b="1" dirty="0">
                <a:latin typeface="Miriam Fixed" panose="020B0509050101010101" pitchFamily="49" charset="-79"/>
                <a:ea typeface="Times New Roman" panose="02020603050405020304" pitchFamily="18" charset="0"/>
                <a:cs typeface="Miriam Fixed" panose="020B0509050101010101" pitchFamily="49" charset="-79"/>
              </a:rPr>
              <a:t>😊</a:t>
            </a:r>
            <a:r>
              <a:rPr lang="en-GB" sz="2800" b="1" dirty="0">
                <a:latin typeface="Miriam Fixed" panose="020B0509050101010101" pitchFamily="49" charset="-79"/>
                <a:ea typeface="Times New Roman" panose="02020603050405020304" pitchFamily="18" charset="0"/>
                <a:cs typeface="Miriam Fixed" panose="020B0509050101010101" pitchFamily="49" charset="-79"/>
              </a:rPr>
              <a:t> 	north-pacific-gyre</a:t>
            </a:r>
          </a:p>
          <a:p>
            <a:pPr marL="457200">
              <a:spcAft>
                <a:spcPts val="0"/>
              </a:spcAft>
            </a:pPr>
            <a:r>
              <a:rPr lang="en-GB" sz="2800" b="1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28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Helvetica" pitchFamily="2" charset="0"/>
              <a:buChar char="-"/>
            </a:pPr>
            <a:r>
              <a:rPr lang="en-GB" sz="2800" b="1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strange symbols</a:t>
            </a:r>
            <a:r>
              <a:rPr lang="en-GB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3600" b="1" dirty="0">
                <a:solidFill>
                  <a:srgbClr val="FF0000"/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😖</a:t>
            </a:r>
            <a:r>
              <a:rPr lang="en-GB" sz="2800" b="1" dirty="0">
                <a:solidFill>
                  <a:srgbClr val="FF0000"/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GB" sz="2800" b="1" dirty="0">
                <a:solidFill>
                  <a:srgbClr val="000000"/>
                </a:solidFill>
                <a:latin typeface="Miriam Fixed" panose="020B0509050101010101" pitchFamily="49" charset="-79"/>
                <a:ea typeface="Times New Roman" panose="02020603050405020304" pitchFamily="18" charset="0"/>
                <a:cs typeface="Miriam Fixed" panose="020B0509050101010101" pitchFamily="49" charset="-79"/>
              </a:rPr>
              <a:t>Peter &amp; Mary</a:t>
            </a:r>
            <a:endParaRPr lang="en-GB" sz="2800" b="1" dirty="0">
              <a:latin typeface="Miriam Fixed" panose="020B0509050101010101" pitchFamily="49" charset="-79"/>
              <a:ea typeface="Times New Roman" panose="02020603050405020304" pitchFamily="18" charset="0"/>
              <a:cs typeface="Miriam Fixed" panose="020B0509050101010101" pitchFamily="49" charset="-79"/>
            </a:endParaRPr>
          </a:p>
          <a:p>
            <a:pPr marL="457200">
              <a:spcAft>
                <a:spcPts val="0"/>
              </a:spcAft>
            </a:pPr>
            <a:r>
              <a:rPr lang="en-GB" sz="2800" b="1" dirty="0">
                <a:solidFill>
                  <a:srgbClr val="70AD47"/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GB" sz="3600" b="1" dirty="0">
                <a:latin typeface="Miriam Fixed" panose="020B0509050101010101" pitchFamily="49" charset="-79"/>
                <a:ea typeface="Times New Roman" panose="02020603050405020304" pitchFamily="18" charset="0"/>
                <a:cs typeface="Miriam Fixed" panose="020B0509050101010101" pitchFamily="49" charset="-79"/>
              </a:rPr>
              <a:t>😊</a:t>
            </a:r>
            <a:r>
              <a:rPr lang="en-GB" sz="2800" b="1" dirty="0">
                <a:latin typeface="Miriam Fixed" panose="020B0509050101010101" pitchFamily="49" charset="-79"/>
                <a:ea typeface="Times New Roman" panose="02020603050405020304" pitchFamily="18" charset="0"/>
                <a:cs typeface="Miriam Fixed" panose="020B0509050101010101" pitchFamily="49" charset="-79"/>
              </a:rPr>
              <a:t> </a:t>
            </a:r>
            <a:r>
              <a:rPr lang="en-GB" sz="2800" b="1" dirty="0">
                <a:solidFill>
                  <a:srgbClr val="70AD47"/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800" b="1" dirty="0" err="1">
                <a:solidFill>
                  <a:srgbClr val="000000"/>
                </a:solidFill>
                <a:latin typeface="Miriam Fixed" panose="020B0509050101010101" pitchFamily="49" charset="-79"/>
                <a:ea typeface="Times New Roman" panose="02020603050405020304" pitchFamily="18" charset="0"/>
                <a:cs typeface="Miriam Fixed" panose="020B0509050101010101" pitchFamily="49" charset="-79"/>
              </a:rPr>
              <a:t>Peter_Mary</a:t>
            </a:r>
            <a:endParaRPr lang="en-GB" sz="2800" b="1" dirty="0">
              <a:latin typeface="Miriam Fixed" panose="020B0509050101010101" pitchFamily="49" charset="-79"/>
              <a:ea typeface="Times New Roman" panose="02020603050405020304" pitchFamily="18" charset="0"/>
              <a:cs typeface="Miriam Fixed" panose="020B0509050101010101" pitchFamily="49" charset="-79"/>
            </a:endParaRPr>
          </a:p>
          <a:p>
            <a:pPr marL="457200">
              <a:spcAft>
                <a:spcPts val="0"/>
              </a:spcAft>
            </a:pPr>
            <a:r>
              <a:rPr lang="en-GB" sz="2800" b="1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28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Helvetica" pitchFamily="2" charset="0"/>
              <a:buChar char="-"/>
            </a:pPr>
            <a:r>
              <a:rPr lang="en-GB" sz="2800" b="1" dirty="0">
                <a:solidFill>
                  <a:srgbClr val="000000"/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extensions</a:t>
            </a:r>
            <a:r>
              <a:rPr lang="en-GB" sz="2800" b="1" dirty="0">
                <a:solidFill>
                  <a:srgbClr val="FF0000"/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GB" sz="3600" b="1" dirty="0">
                <a:solidFill>
                  <a:srgbClr val="FF0000"/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😖</a:t>
            </a:r>
            <a:r>
              <a:rPr lang="en-GB" sz="2800" b="1" dirty="0">
                <a:solidFill>
                  <a:srgbClr val="FF0000"/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GB" sz="2800" b="1" dirty="0" err="1">
                <a:solidFill>
                  <a:srgbClr val="000000"/>
                </a:solidFill>
                <a:latin typeface="Miriam Fixed" panose="020B0509050101010101" pitchFamily="49" charset="-79"/>
                <a:ea typeface="Times New Roman" panose="02020603050405020304" pitchFamily="18" charset="0"/>
                <a:cs typeface="Miriam Fixed" panose="020B0509050101010101" pitchFamily="49" charset="-79"/>
              </a:rPr>
              <a:t>mydocument</a:t>
            </a:r>
            <a:endParaRPr lang="en-GB" sz="2800" b="1" dirty="0">
              <a:latin typeface="Miriam Fixed" panose="020B0509050101010101" pitchFamily="49" charset="-79"/>
              <a:ea typeface="Times New Roman" panose="02020603050405020304" pitchFamily="18" charset="0"/>
              <a:cs typeface="Miriam Fixed" panose="020B0509050101010101" pitchFamily="49" charset="-79"/>
            </a:endParaRPr>
          </a:p>
          <a:p>
            <a:pPr marL="457200">
              <a:spcAft>
                <a:spcPts val="0"/>
              </a:spcAft>
            </a:pPr>
            <a:r>
              <a:rPr lang="en-GB" sz="2800" b="1" dirty="0">
                <a:solidFill>
                  <a:srgbClr val="70AD47"/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GB" sz="3600" b="1" dirty="0">
                <a:latin typeface="Miriam Fixed" panose="020B0509050101010101" pitchFamily="49" charset="-79"/>
                <a:ea typeface="Times New Roman" panose="02020603050405020304" pitchFamily="18" charset="0"/>
                <a:cs typeface="Miriam Fixed" panose="020B0509050101010101" pitchFamily="49" charset="-79"/>
              </a:rPr>
              <a:t>😊</a:t>
            </a:r>
            <a:r>
              <a:rPr lang="en-GB" sz="2800" b="1" dirty="0">
                <a:latin typeface="Miriam Fixed" panose="020B0509050101010101" pitchFamily="49" charset="-79"/>
                <a:ea typeface="Times New Roman" panose="02020603050405020304" pitchFamily="18" charset="0"/>
                <a:cs typeface="Miriam Fixed" panose="020B0509050101010101" pitchFamily="49" charset="-79"/>
              </a:rPr>
              <a:t> </a:t>
            </a:r>
            <a:r>
              <a:rPr lang="en-GB" sz="2800" b="1" dirty="0">
                <a:solidFill>
                  <a:srgbClr val="70AD47"/>
                </a:solidFill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800" b="1" dirty="0" err="1">
                <a:solidFill>
                  <a:srgbClr val="000000"/>
                </a:solidFill>
                <a:latin typeface="Miriam Fixed" panose="020B0509050101010101" pitchFamily="49" charset="-79"/>
                <a:ea typeface="Times New Roman" panose="02020603050405020304" pitchFamily="18" charset="0"/>
                <a:cs typeface="Miriam Fixed" panose="020B0509050101010101" pitchFamily="49" charset="-79"/>
              </a:rPr>
              <a:t>mydocument.txt</a:t>
            </a:r>
            <a:endParaRPr lang="en-GB" sz="2800" b="1" dirty="0">
              <a:latin typeface="Miriam Fixed" panose="020B0509050101010101" pitchFamily="49" charset="-79"/>
              <a:ea typeface="Times New Roman" panose="02020603050405020304" pitchFamily="18" charset="0"/>
              <a:cs typeface="Miriam Fixed" panose="020B0509050101010101" pitchFamily="49" charset="-79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4DC0C4-2CA1-EC49-80B1-5CBF8D36E41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3C4649"/>
                </a:solidFill>
                <a:latin typeface="Helvetica" pitchFamily="2" charset="0"/>
              </a:rPr>
              <a:t>How to Name files and directories?</a:t>
            </a:r>
          </a:p>
        </p:txBody>
      </p:sp>
    </p:spTree>
    <p:extLst>
      <p:ext uri="{BB962C8B-B14F-4D97-AF65-F5344CB8AC3E}">
        <p14:creationId xmlns:p14="http://schemas.microsoft.com/office/powerpoint/2010/main" val="397040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14A5B87-E596-BA4A-B426-826EB56D2BDB}"/>
              </a:ext>
            </a:extLst>
          </p:cNvPr>
          <p:cNvSpPr txBox="1">
            <a:spLocks/>
          </p:cNvSpPr>
          <p:nvPr/>
        </p:nvSpPr>
        <p:spPr>
          <a:xfrm>
            <a:off x="721822" y="8347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E84C3C"/>
                </a:solidFill>
                <a:latin typeface="Helvetica" pitchFamily="2" charset="0"/>
              </a:rPr>
              <a:t>Removing on Linux is for </a:t>
            </a:r>
            <a:r>
              <a:rPr lang="en-US" b="1" dirty="0">
                <a:solidFill>
                  <a:srgbClr val="E84C3C"/>
                </a:solidFill>
                <a:latin typeface="Helvetica" pitchFamily="2" charset="0"/>
              </a:rPr>
              <a:t>REAL</a:t>
            </a:r>
            <a:r>
              <a:rPr lang="en-US" dirty="0">
                <a:solidFill>
                  <a:srgbClr val="E84C3C"/>
                </a:solidFill>
                <a:latin typeface="Helvetica" pitchFamily="2" charset="0"/>
              </a:rPr>
              <a:t>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BCCE9A-660F-C140-A69A-FB740210BE0D}"/>
              </a:ext>
            </a:extLst>
          </p:cNvPr>
          <p:cNvSpPr txBox="1">
            <a:spLocks/>
          </p:cNvSpPr>
          <p:nvPr/>
        </p:nvSpPr>
        <p:spPr>
          <a:xfrm>
            <a:off x="605444" y="2160285"/>
            <a:ext cx="10748356" cy="4493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3C4649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$ rm </a:t>
            </a:r>
            <a:r>
              <a:rPr lang="en-US" b="1" dirty="0" err="1">
                <a:solidFill>
                  <a:srgbClr val="3C4649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text.txt</a:t>
            </a:r>
            <a:endParaRPr lang="en-US" b="1" dirty="0">
              <a:solidFill>
                <a:srgbClr val="3C4649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Helvetica" pitchFamily="2" charset="0"/>
                <a:cs typeface="Miriam Fixed" panose="020B0509050101010101" pitchFamily="49" charset="-79"/>
              </a:rPr>
              <a:t>			will remove the file </a:t>
            </a:r>
            <a:r>
              <a:rPr lang="en-US" u="sng" dirty="0">
                <a:latin typeface="Helvetica" pitchFamily="2" charset="0"/>
                <a:cs typeface="Miriam Fixed" panose="020B0509050101010101" pitchFamily="49" charset="-79"/>
              </a:rPr>
              <a:t>completely</a:t>
            </a:r>
            <a:r>
              <a:rPr lang="en-US" dirty="0">
                <a:latin typeface="Helvetica" pitchFamily="2" charset="0"/>
                <a:cs typeface="Miriam Fixed" panose="020B0509050101010101" pitchFamily="49" charset="-79"/>
              </a:rPr>
              <a:t> (no Bin/Trash/..)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Helvetica" pitchFamily="2" charset="0"/>
              <a:cs typeface="Miriam Fixed" panose="020B0509050101010101" pitchFamily="49" charset="-79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3C4649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$ rm –</a:t>
            </a:r>
            <a:r>
              <a:rPr lang="en-US" b="1" dirty="0" err="1">
                <a:solidFill>
                  <a:srgbClr val="3C4649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i</a:t>
            </a:r>
            <a:r>
              <a:rPr lang="en-US" b="1" dirty="0">
                <a:solidFill>
                  <a:srgbClr val="3C4649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US" b="1" dirty="0" err="1">
                <a:solidFill>
                  <a:srgbClr val="3C4649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text.txt</a:t>
            </a:r>
            <a:endParaRPr lang="en-US" b="1" dirty="0">
              <a:solidFill>
                <a:srgbClr val="3C4649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tx2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rm: remove regular file ‘</a:t>
            </a:r>
            <a:r>
              <a:rPr lang="en-GB" b="1" dirty="0" err="1">
                <a:solidFill>
                  <a:schemeClr val="tx2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text.txt</a:t>
            </a:r>
            <a:r>
              <a:rPr lang="en-GB" b="1" dirty="0">
                <a:solidFill>
                  <a:schemeClr val="tx2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’? </a:t>
            </a:r>
            <a:endParaRPr lang="en-US" b="1" dirty="0">
              <a:solidFill>
                <a:schemeClr val="tx2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pPr marL="0" indent="0">
              <a:buNone/>
            </a:pPr>
            <a:r>
              <a:rPr lang="en-US" dirty="0">
                <a:latin typeface="Helvetica" pitchFamily="2" charset="0"/>
                <a:cs typeface="Miriam Fixed" panose="020B0509050101010101" pitchFamily="49" charset="-79"/>
              </a:rPr>
              <a:t>			will prompt you to </a:t>
            </a:r>
            <a:br>
              <a:rPr lang="en-US" dirty="0">
                <a:latin typeface="Helvetica" pitchFamily="2" charset="0"/>
                <a:cs typeface="Miriam Fixed" panose="020B0509050101010101" pitchFamily="49" charset="-79"/>
              </a:rPr>
            </a:br>
            <a:r>
              <a:rPr lang="en-US" dirty="0">
                <a:latin typeface="Helvetica" pitchFamily="2" charset="0"/>
                <a:cs typeface="Miriam Fixed" panose="020B0509050101010101" pitchFamily="49" charset="-79"/>
              </a:rPr>
              <a:t>						confirm by typing     	</a:t>
            </a:r>
            <a:r>
              <a:rPr lang="en-GB" b="1" dirty="0">
                <a:solidFill>
                  <a:schemeClr val="tx2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y</a:t>
            </a:r>
          </a:p>
          <a:p>
            <a:pPr marL="0" indent="0">
              <a:buNone/>
            </a:pPr>
            <a:r>
              <a:rPr lang="en-US" dirty="0">
                <a:latin typeface="Helvetica" pitchFamily="2" charset="0"/>
                <a:cs typeface="Miriam Fixed" panose="020B0509050101010101" pitchFamily="49" charset="-79"/>
              </a:rPr>
              <a:t>						or cancel by typing  	</a:t>
            </a:r>
            <a:r>
              <a:rPr lang="en-GB" b="1" dirty="0">
                <a:solidFill>
                  <a:schemeClr val="tx2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n</a:t>
            </a:r>
            <a:endParaRPr lang="en-US" dirty="0">
              <a:latin typeface="Helvetica" pitchFamily="2" charset="0"/>
              <a:cs typeface="Miriam Fixed" panose="020B0509050101010101" pitchFamily="49" charset="-79"/>
            </a:endParaRPr>
          </a:p>
          <a:p>
            <a:pPr marL="0" indent="0">
              <a:buNone/>
            </a:pPr>
            <a:endParaRPr lang="en-US" dirty="0">
              <a:latin typeface="Helvetica" pitchFamily="2" charset="0"/>
              <a:cs typeface="Miriam Fixed" panose="020B0509050101010101" pitchFamily="49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Helvetica" pitchFamily="2" charset="0"/>
              <a:cs typeface="Miriam Fixed" panose="020B0509050101010101" pitchFamily="49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CB0EE-4E46-1E4D-9C3F-D6BAE9AFC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7" y="351692"/>
            <a:ext cx="1808593" cy="1808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38AD2-BDE2-314D-BF5E-3C0C70DD9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450" y="351691"/>
            <a:ext cx="1808593" cy="18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97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497</TotalTime>
  <Words>219</Words>
  <Application>Microsoft Macintosh PowerPoint</Application>
  <PresentationFormat>Widescreen</PresentationFormat>
  <Paragraphs>83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Aharoni</vt:lpstr>
      <vt:lpstr>Arial</vt:lpstr>
      <vt:lpstr>Calibri</vt:lpstr>
      <vt:lpstr>Calibri Light</vt:lpstr>
      <vt:lpstr>Cooper Black</vt:lpstr>
      <vt:lpstr>Helvetica</vt:lpstr>
      <vt:lpstr>Lucida Console</vt:lpstr>
      <vt:lpstr>Miriam Fixed</vt:lpstr>
      <vt:lpstr>Segoe Print</vt:lpstr>
      <vt:lpstr>Office Theme</vt:lpstr>
      <vt:lpstr>PowerPoint Presentation</vt:lpstr>
      <vt:lpstr>PowerPoint Presentation</vt:lpstr>
      <vt:lpstr>PowerPoint Presentation</vt:lpstr>
      <vt:lpstr>SHELL - 🤔?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Bash</dc:title>
  <dc:creator>ERASTOVA, VALENTINA</dc:creator>
  <cp:lastModifiedBy>ERASTOVA, VALENTINA</cp:lastModifiedBy>
  <cp:revision>88</cp:revision>
  <dcterms:created xsi:type="dcterms:W3CDTF">2019-09-22T14:34:23Z</dcterms:created>
  <dcterms:modified xsi:type="dcterms:W3CDTF">2019-09-26T11:07:14Z</dcterms:modified>
</cp:coreProperties>
</file>